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30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EDFADE-3AF0-4B73-BB29-ACD5AE9AE4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222005-7D5A-42FB-A957-32CEEA4CE8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EDB0C8-6052-4A7A-B126-342D91E9FB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6CA06-17E9-45FA-BBAF-2E9FA13C29C3}" type="datetimeFigureOut">
              <a:rPr lang="en-US" smtClean="0"/>
              <a:t>6/30/2026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5B5B69-5DDA-4FFF-8A22-E5E9036F43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AE317A-F299-4D73-AA4E-22FA5F1F22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43A89-C9E9-4A50-89D4-D2F882058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144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0B3B2C-C5F5-4166-A98C-26CD8652D2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5EA852A-5AD9-499E-B2C1-F6B963822D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6471D6-BA65-4853-8415-88BD54891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6CA06-17E9-45FA-BBAF-2E9FA13C29C3}" type="datetimeFigureOut">
              <a:rPr lang="en-US" smtClean="0"/>
              <a:t>6/30/2026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76873C-B38F-4488-90B6-551082C10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CE5BDA-BB49-47DA-8BCE-6DBDAA814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43A89-C9E9-4A50-89D4-D2F882058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498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0259EC4-4538-4C9C-95B0-6476C79E3F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96A6D8-BDB2-4439-9FF5-87FC0FB50D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ED86F4-A032-4C6B-8CA2-41462CB6B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6CA06-17E9-45FA-BBAF-2E9FA13C29C3}" type="datetimeFigureOut">
              <a:rPr lang="en-US" smtClean="0"/>
              <a:t>6/30/2026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034F50-7537-463A-A75D-7B1E95A830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0CCC93-D648-494C-9D16-C9F12F24E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43A89-C9E9-4A50-89D4-D2F882058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505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258540-03C6-4E88-BC34-BC4D2306CF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0872C1-D896-411B-8A84-4AA7F22FF6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6DAEA9-2D22-4FDF-9A0A-18CF8B4D0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6CA06-17E9-45FA-BBAF-2E9FA13C29C3}" type="datetimeFigureOut">
              <a:rPr lang="en-US" smtClean="0"/>
              <a:t>6/30/2026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C20B5F-058D-4DC6-95FA-86986DEC1B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E2A35F-9BBF-4526-8DBF-3D03FCC444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43A89-C9E9-4A50-89D4-D2F882058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680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B5D7E3-E815-4770-9942-000447DFA4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4D05C6-4080-42B2-B0DB-759689EBFA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E85AEB-F1B6-4932-93C2-37FEF8D30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6CA06-17E9-45FA-BBAF-2E9FA13C29C3}" type="datetimeFigureOut">
              <a:rPr lang="en-US" smtClean="0"/>
              <a:t>6/30/2026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A68E5A-BC29-4E4F-A048-000A0ACE12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01CB4C-B220-4041-B892-59C4AD961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43A89-C9E9-4A50-89D4-D2F882058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341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AA413E-F56C-452B-96DC-C350C93FCE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2C8986-6271-46EA-9A89-B628B65513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815317-E87A-4490-B397-CFE772E9F8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2D5803-EC7C-472A-A209-94538D992B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6CA06-17E9-45FA-BBAF-2E9FA13C29C3}" type="datetimeFigureOut">
              <a:rPr lang="en-US" smtClean="0"/>
              <a:t>6/30/2026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EFCE69-AB45-4E71-8EBA-2A33F96AF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A711A3-7A54-400E-8630-36D94C378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43A89-C9E9-4A50-89D4-D2F882058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060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8FF1AF-FE29-4698-AC14-2353E9176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217997-ED57-4B9F-9E28-4E4872C512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9A57C5-E8CE-448E-8194-A9789F8B54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D2C89C2-041E-4739-89C5-3558AC97A4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13670F-3770-4E2B-A50E-693C765BFB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89D6974-41E3-4078-A1AE-C990B97EAF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6CA06-17E9-45FA-BBAF-2E9FA13C29C3}" type="datetimeFigureOut">
              <a:rPr lang="en-US" smtClean="0"/>
              <a:t>6/30/2026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D966A3F-ADCB-4138-B340-8811E657C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C73A8AB-DCF6-4DD7-BCA7-43FB7F924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43A89-C9E9-4A50-89D4-D2F882058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364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1FCD57-453C-4FD8-909C-79E41FD4CD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DAC59A-9AEC-443B-B1F4-AE1E915FCF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6CA06-17E9-45FA-BBAF-2E9FA13C29C3}" type="datetimeFigureOut">
              <a:rPr lang="en-US" smtClean="0"/>
              <a:t>6/30/2026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6AE6B9-BB0A-4072-B87B-C366A5E334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19F5CA-1D16-4BAF-BB93-37E2BDBAC9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43A89-C9E9-4A50-89D4-D2F882058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564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4021F00-AA2B-433A-BAF1-57B90AE3FD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6CA06-17E9-45FA-BBAF-2E9FA13C29C3}" type="datetimeFigureOut">
              <a:rPr lang="en-US" smtClean="0"/>
              <a:t>6/30/2026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B887841-91C2-49F9-B3ED-6E8DAEA739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43B0D7-E22E-4CFD-BA3E-F1F87D96C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43A89-C9E9-4A50-89D4-D2F882058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280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575B1F-96FF-459E-90B0-22EE722608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436F84-6833-447D-A4B0-70C2098B18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F43881-32D1-4C6F-854A-FDFACF838B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16467D-85E1-452C-B9EA-2C3FB9B82F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6CA06-17E9-45FA-BBAF-2E9FA13C29C3}" type="datetimeFigureOut">
              <a:rPr lang="en-US" smtClean="0"/>
              <a:t>6/30/2026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3B3A78-9BD9-4EE5-ACDC-7E868DFE0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AF3503-4054-4A91-8012-830BD6E09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43A89-C9E9-4A50-89D4-D2F882058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6723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DD9DED-D381-4B11-92BF-87B1949EF4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C23AD3B-4AC7-44F6-81CD-C3FD46F5B7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041D0A-F71A-405F-A587-3BFF1FCC16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3880C2-92AD-4D3A-AE56-5265CB2DCE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6CA06-17E9-45FA-BBAF-2E9FA13C29C3}" type="datetimeFigureOut">
              <a:rPr lang="en-US" smtClean="0"/>
              <a:t>6/30/2026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CEC0E6-5A0F-404E-A17C-066E02E89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7ED1DD-ABDF-4DC7-B3A6-C8A498303E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43A89-C9E9-4A50-89D4-D2F882058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742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662A605-AE5A-4940-AA90-9352F6023B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D7F68E-3FBF-45C8-84EB-94672E3B56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55C087-5A9B-48C3-A350-BA4C3309A4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A6CA06-17E9-45FA-BBAF-2E9FA13C29C3}" type="datetimeFigureOut">
              <a:rPr lang="en-US" smtClean="0"/>
              <a:t>6/30/2026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1B80B1-B359-4E35-A538-1E17F8931C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6A5E99-58BA-45B4-8AD5-C0F3331497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743A89-C9E9-4A50-89D4-D2F882058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724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PPLHRSS@nychhc.org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3F38779-C080-4C60-8D14-CA73E52B3066}"/>
              </a:ext>
            </a:extLst>
          </p:cNvPr>
          <p:cNvSpPr txBox="1">
            <a:spLocks/>
          </p:cNvSpPr>
          <p:nvPr/>
        </p:nvSpPr>
        <p:spPr>
          <a:xfrm>
            <a:off x="1113312" y="-129969"/>
            <a:ext cx="9356860" cy="8022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ctr"/>
            <a:r>
              <a:rPr lang="en-US" sz="2800" b="1" dirty="0"/>
              <a:t>Paid Parental Leave- Employee Process Workflow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 Light" panose="020F0302020204030204"/>
            </a:endParaRPr>
          </a:p>
        </p:txBody>
      </p:sp>
      <p:sp>
        <p:nvSpPr>
          <p:cNvPr id="5" name="object 25">
            <a:extLst>
              <a:ext uri="{FF2B5EF4-FFF2-40B4-BE49-F238E27FC236}">
                <a16:creationId xmlns:a16="http://schemas.microsoft.com/office/drawing/2014/main" id="{2489773B-30A0-4F6D-ADA8-47A915BA79DB}"/>
              </a:ext>
            </a:extLst>
          </p:cNvPr>
          <p:cNvSpPr txBox="1"/>
          <p:nvPr/>
        </p:nvSpPr>
        <p:spPr>
          <a:xfrm>
            <a:off x="2070938" y="413886"/>
            <a:ext cx="7881876" cy="44178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spcBef>
                <a:spcPts val="105"/>
              </a:spcBef>
            </a:pPr>
            <a:r>
              <a:rPr lang="en-US" sz="1350" u="sng" spc="-5" dirty="0">
                <a:solidFill>
                  <a:prstClr val="black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Applicable for employees applying for PPL and PFL for bonding (birth parent and non birth parent)</a:t>
            </a:r>
            <a:r>
              <a:rPr sz="1350" u="sng" spc="-15" dirty="0">
                <a:solidFill>
                  <a:prstClr val="black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lang="en-US" sz="1350" u="sng" spc="-15" dirty="0">
                <a:solidFill>
                  <a:prstClr val="black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or adoption:</a:t>
            </a:r>
          </a:p>
          <a:p>
            <a:pPr marL="12700" algn="ctr">
              <a:spcBef>
                <a:spcPts val="105"/>
              </a:spcBef>
            </a:pPr>
            <a:r>
              <a:rPr lang="en-US" sz="1350" b="1" i="1" u="sng" spc="-15" dirty="0">
                <a:solidFill>
                  <a:prstClr val="black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Effective 6/30/2024 </a:t>
            </a:r>
            <a:endParaRPr sz="1350" b="1" i="1" dirty="0">
              <a:solidFill>
                <a:prstClr val="black"/>
              </a:solidFill>
              <a:latin typeface="Calibri"/>
              <a:cs typeface="Calibri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6F20446-FD71-4D68-A75A-5B9446A218BD}"/>
              </a:ext>
            </a:extLst>
          </p:cNvPr>
          <p:cNvSpPr/>
          <p:nvPr/>
        </p:nvSpPr>
        <p:spPr>
          <a:xfrm>
            <a:off x="3077982" y="1514296"/>
            <a:ext cx="2021746" cy="153379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78105" marR="69850" indent="-635" algn="ctr">
              <a:spcBef>
                <a:spcPts val="100"/>
              </a:spcBef>
            </a:pPr>
            <a:r>
              <a:rPr lang="en-US" sz="1000" dirty="0">
                <a:solidFill>
                  <a:prstClr val="black"/>
                </a:solidFill>
                <a:cs typeface="Calibri"/>
              </a:rPr>
              <a:t>Complete PPL/PFL form links (Form PFL-1 and PFL-2) in its entirety except for the employer portion (Part B of PFL-1 Form, pages 3-4) including supporting documentation. </a:t>
            </a:r>
            <a:r>
              <a:rPr lang="en-US" sz="1000" dirty="0"/>
              <a:t>PFL form links can be found in the Leave of Absence- Paid Parental Leave Insider page or by contacting Absolve directly.</a:t>
            </a:r>
            <a:endParaRPr lang="en-US" sz="1000" dirty="0">
              <a:solidFill>
                <a:prstClr val="black"/>
              </a:solidFill>
              <a:cs typeface="Calibri"/>
            </a:endParaRPr>
          </a:p>
        </p:txBody>
      </p:sp>
      <p:sp>
        <p:nvSpPr>
          <p:cNvPr id="18" name="Hexagon 17">
            <a:extLst>
              <a:ext uri="{FF2B5EF4-FFF2-40B4-BE49-F238E27FC236}">
                <a16:creationId xmlns:a16="http://schemas.microsoft.com/office/drawing/2014/main" id="{E7F8763B-113D-4269-BBA0-B7D9C54FCBE3}"/>
              </a:ext>
            </a:extLst>
          </p:cNvPr>
          <p:cNvSpPr/>
          <p:nvPr/>
        </p:nvSpPr>
        <p:spPr>
          <a:xfrm>
            <a:off x="7789391" y="1801771"/>
            <a:ext cx="3852714" cy="958843"/>
          </a:xfrm>
          <a:prstGeom prst="hexagon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Bef>
                <a:spcPts val="100"/>
              </a:spcBef>
            </a:pPr>
            <a:r>
              <a:rPr lang="en-US" sz="1000" dirty="0"/>
              <a:t>HRSS Leaves Administration will review your application to determine eligibility and will</a:t>
            </a:r>
            <a:r>
              <a:rPr lang="en-US" sz="1000" dirty="0">
                <a:solidFill>
                  <a:schemeClr val="tx1"/>
                </a:solidFill>
              </a:rPr>
              <a:t> provisionally approve/deny your request</a:t>
            </a:r>
            <a:endParaRPr lang="en-US" sz="1000" dirty="0">
              <a:solidFill>
                <a:schemeClr val="tx1"/>
              </a:solidFill>
              <a:cs typeface="Calibri"/>
            </a:endParaRP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DC8BA966-0A71-4759-8351-2263CDCD2E48}"/>
              </a:ext>
            </a:extLst>
          </p:cNvPr>
          <p:cNvCxnSpPr>
            <a:cxnSpLocks/>
            <a:endCxn id="64" idx="0"/>
          </p:cNvCxnSpPr>
          <p:nvPr/>
        </p:nvCxnSpPr>
        <p:spPr>
          <a:xfrm>
            <a:off x="10125960" y="5087868"/>
            <a:ext cx="953507" cy="465016"/>
          </a:xfrm>
          <a:prstGeom prst="straightConnector1">
            <a:avLst/>
          </a:prstGeom>
          <a:ln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>
            <a:extLst>
              <a:ext uri="{FF2B5EF4-FFF2-40B4-BE49-F238E27FC236}">
                <a16:creationId xmlns:a16="http://schemas.microsoft.com/office/drawing/2014/main" id="{AE3AEDC0-D303-40C4-AE94-A70BFC6D0635}"/>
              </a:ext>
            </a:extLst>
          </p:cNvPr>
          <p:cNvSpPr/>
          <p:nvPr/>
        </p:nvSpPr>
        <p:spPr>
          <a:xfrm>
            <a:off x="5348276" y="1515997"/>
            <a:ext cx="2021738" cy="153379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/>
              <a:t>Email the completed forms and required/acceptable supporting documentation (outlined on Form  PFL-2) to </a:t>
            </a:r>
            <a:r>
              <a:rPr lang="en-US" sz="1000" dirty="0">
                <a:hlinkClick r:id="rId2"/>
              </a:rPr>
              <a:t>PPLHRSS@nychhc.org</a:t>
            </a:r>
            <a:r>
              <a:rPr lang="en-US" sz="1000" dirty="0"/>
              <a:t>.</a:t>
            </a:r>
          </a:p>
          <a:p>
            <a:pPr algn="ctr"/>
            <a:endParaRPr lang="en-US" sz="1000" u="sng" dirty="0"/>
          </a:p>
          <a:p>
            <a:pPr algn="ctr"/>
            <a:r>
              <a:rPr lang="en-US" sz="1000" u="sng" dirty="0"/>
              <a:t>If applicable, foreign documents provided MUST be translated into English.</a:t>
            </a:r>
            <a:endParaRPr lang="en-US" sz="1000" dirty="0"/>
          </a:p>
        </p:txBody>
      </p:sp>
      <p:sp>
        <p:nvSpPr>
          <p:cNvPr id="37" name="Hexagon 36">
            <a:extLst>
              <a:ext uri="{FF2B5EF4-FFF2-40B4-BE49-F238E27FC236}">
                <a16:creationId xmlns:a16="http://schemas.microsoft.com/office/drawing/2014/main" id="{DA4BF0BF-94B8-4A31-AA7E-03759F7FE8D2}"/>
              </a:ext>
            </a:extLst>
          </p:cNvPr>
          <p:cNvSpPr/>
          <p:nvPr/>
        </p:nvSpPr>
        <p:spPr>
          <a:xfrm>
            <a:off x="7789391" y="3069580"/>
            <a:ext cx="3852713" cy="915228"/>
          </a:xfrm>
          <a:prstGeom prst="hexagon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Bef>
                <a:spcPts val="100"/>
              </a:spcBef>
            </a:pPr>
            <a:r>
              <a:rPr lang="en-US" sz="1000" dirty="0"/>
              <a:t>HRSS Leaves Administration will forward your application and documentation to </a:t>
            </a:r>
            <a:r>
              <a:rPr lang="en-US" sz="1000" dirty="0" err="1"/>
              <a:t>AbSolve</a:t>
            </a:r>
            <a:r>
              <a:rPr lang="en-US" sz="1000" dirty="0"/>
              <a:t>. </a:t>
            </a:r>
            <a:r>
              <a:rPr lang="en-US" sz="1000" dirty="0" err="1"/>
              <a:t>AbSolve</a:t>
            </a:r>
            <a:r>
              <a:rPr lang="en-US" sz="1000" dirty="0"/>
              <a:t> may reach out to you directly if additional information is required. You must communicate with them directly and provide them with requested information/documentation. </a:t>
            </a:r>
            <a:endParaRPr lang="en-US" sz="1000" dirty="0">
              <a:solidFill>
                <a:prstClr val="black"/>
              </a:solidFill>
              <a:cs typeface="Calibri"/>
            </a:endParaRPr>
          </a:p>
        </p:txBody>
      </p:sp>
      <p:sp>
        <p:nvSpPr>
          <p:cNvPr id="61" name="Hexagon 60">
            <a:extLst>
              <a:ext uri="{FF2B5EF4-FFF2-40B4-BE49-F238E27FC236}">
                <a16:creationId xmlns:a16="http://schemas.microsoft.com/office/drawing/2014/main" id="{DC5573F3-4993-4C3B-A899-7357FD1EC489}"/>
              </a:ext>
            </a:extLst>
          </p:cNvPr>
          <p:cNvSpPr/>
          <p:nvPr/>
        </p:nvSpPr>
        <p:spPr>
          <a:xfrm>
            <a:off x="7789390" y="4269385"/>
            <a:ext cx="3852709" cy="818483"/>
          </a:xfrm>
          <a:prstGeom prst="hexagon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Bef>
                <a:spcPts val="100"/>
              </a:spcBef>
            </a:pPr>
            <a:r>
              <a:rPr lang="en-US" sz="1000" dirty="0"/>
              <a:t>HRSS Leaves Administration will send notification of leave status letter to you, your reports to supervisor/department and local HR. The l</a:t>
            </a:r>
            <a:r>
              <a:rPr lang="en-US" sz="1000" dirty="0">
                <a:latin typeface="Calibri" panose="020F0502020204030204" pitchFamily="34" charset="0"/>
                <a:cs typeface="Times New Roman" panose="02020603050405020304" pitchFamily="18" charset="0"/>
              </a:rPr>
              <a:t>etter will state PPL approval is p</a:t>
            </a:r>
            <a:r>
              <a:rPr lang="en-US" sz="1000" dirty="0"/>
              <a:t>rovisional with pending PFL approval by </a:t>
            </a:r>
            <a:r>
              <a:rPr lang="en-US" sz="1000" dirty="0" err="1"/>
              <a:t>AbSolve</a:t>
            </a:r>
            <a:r>
              <a:rPr lang="en-US" sz="1000" dirty="0"/>
              <a:t>.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62C2BCCF-EBBB-427D-B651-C77AFF45067B}"/>
              </a:ext>
            </a:extLst>
          </p:cNvPr>
          <p:cNvSpPr/>
          <p:nvPr/>
        </p:nvSpPr>
        <p:spPr>
          <a:xfrm>
            <a:off x="10125960" y="5552884"/>
            <a:ext cx="1907014" cy="985083"/>
          </a:xfrm>
          <a:prstGeom prst="rect">
            <a:avLst/>
          </a:prstGeom>
          <a:ln>
            <a:prstDash val="lgDash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12700" marR="5080" indent="77470" algn="ctr">
              <a:spcBef>
                <a:spcPts val="100"/>
              </a:spcBef>
            </a:pPr>
            <a:r>
              <a:rPr lang="en-US" sz="1000" dirty="0">
                <a:solidFill>
                  <a:prstClr val="black"/>
                </a:solidFill>
                <a:cs typeface="Calibri"/>
              </a:rPr>
              <a:t>Any changes in dates or updates to usage must be communicated to </a:t>
            </a:r>
            <a:r>
              <a:rPr lang="en-US" sz="1000" dirty="0"/>
              <a:t>HRSS Leaves Administration via email </a:t>
            </a:r>
            <a:r>
              <a:rPr lang="en-US" sz="1000" u="sng" dirty="0">
                <a:hlinkClick r:id="rId2"/>
              </a:rPr>
              <a:t>PPLHRSS@nychhc.org</a:t>
            </a:r>
            <a:r>
              <a:rPr lang="en-US" sz="1000" dirty="0">
                <a:solidFill>
                  <a:prstClr val="black"/>
                </a:solidFill>
                <a:cs typeface="Calibri"/>
              </a:rPr>
              <a:t> in advance.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CDF685A1-3CB1-40BC-9C6D-26B9A5D32559}"/>
              </a:ext>
            </a:extLst>
          </p:cNvPr>
          <p:cNvSpPr/>
          <p:nvPr/>
        </p:nvSpPr>
        <p:spPr>
          <a:xfrm>
            <a:off x="6730140" y="5552883"/>
            <a:ext cx="2971707" cy="98508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12700" marR="5080" indent="-635" algn="ctr">
              <a:lnSpc>
                <a:spcPct val="101600"/>
              </a:lnSpc>
              <a:spcBef>
                <a:spcPts val="95"/>
              </a:spcBef>
            </a:pPr>
            <a:r>
              <a:rPr lang="en-US" sz="1000" dirty="0" err="1"/>
              <a:t>AbSolve</a:t>
            </a:r>
            <a:r>
              <a:rPr lang="en-US" sz="1000" dirty="0"/>
              <a:t> will send you a final PFL approval letter directly. Please note Absolve provides final determination regarding this leave. Failure to provide them with additional information or required documentation may result in </a:t>
            </a:r>
            <a:r>
              <a:rPr lang="en-US" sz="1000" dirty="0" err="1"/>
              <a:t>AbSolve</a:t>
            </a:r>
            <a:r>
              <a:rPr lang="en-US" sz="1000" dirty="0"/>
              <a:t> rescinding any PFL approval that was preliminarily issued.</a:t>
            </a:r>
            <a:endParaRPr lang="en-US" sz="1000" dirty="0">
              <a:solidFill>
                <a:prstClr val="black"/>
              </a:solidFill>
              <a:cs typeface="Calibri"/>
            </a:endParaRP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F770FA00-244B-4650-A51A-CB91C5B73982}"/>
              </a:ext>
            </a:extLst>
          </p:cNvPr>
          <p:cNvSpPr/>
          <p:nvPr/>
        </p:nvSpPr>
        <p:spPr>
          <a:xfrm>
            <a:off x="233391" y="672321"/>
            <a:ext cx="2541755" cy="611794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78105" marR="69850" indent="-635">
              <a:spcBef>
                <a:spcPts val="100"/>
              </a:spcBef>
            </a:pPr>
            <a:r>
              <a:rPr lang="en-US" sz="1000" b="1" dirty="0">
                <a:solidFill>
                  <a:prstClr val="black"/>
                </a:solidFill>
                <a:cs typeface="Calibri"/>
              </a:rPr>
              <a:t>Assess your needs and consider the following</a:t>
            </a:r>
            <a:r>
              <a:rPr lang="en-US" sz="1000" dirty="0">
                <a:solidFill>
                  <a:prstClr val="black"/>
                </a:solidFill>
                <a:cs typeface="Calibri"/>
              </a:rPr>
              <a:t>: </a:t>
            </a:r>
          </a:p>
          <a:p>
            <a:pPr marL="248920" marR="69850" indent="-171450"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prstClr val="black"/>
                </a:solidFill>
                <a:cs typeface="Calibri"/>
              </a:rPr>
              <a:t>All leaves cumulatively cannot exceed one year of bonding and shall run concurrently, where applicable.</a:t>
            </a:r>
          </a:p>
          <a:p>
            <a:pPr marL="248920" marR="69850" indent="-171450"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prstClr val="black"/>
                </a:solidFill>
                <a:cs typeface="Calibri"/>
              </a:rPr>
              <a:t>PPL will NOT be approved RETROACTIVELY and usage must be completed within 6 months from the first date of use</a:t>
            </a:r>
          </a:p>
          <a:p>
            <a:pPr marL="248920" marR="69850" indent="-171450"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tx1"/>
                </a:solidFill>
              </a:rPr>
              <a:t>It is the employee’s responsibility to communicate date of qualifying event within 5 business days of occurrence to </a:t>
            </a:r>
            <a:r>
              <a:rPr lang="en-US" sz="1000" dirty="0">
                <a:hlinkClick r:id="rId2"/>
              </a:rPr>
              <a:t>PPLHRSS@nychhc.org</a:t>
            </a:r>
            <a:r>
              <a:rPr lang="en-US" sz="1000" dirty="0"/>
              <a:t> </a:t>
            </a:r>
            <a:r>
              <a:rPr lang="en-US" sz="1000" dirty="0">
                <a:solidFill>
                  <a:schemeClr val="tx1"/>
                </a:solidFill>
              </a:rPr>
              <a:t>even if forms have not yet been submitted </a:t>
            </a:r>
            <a:r>
              <a:rPr lang="en-US" sz="1000" dirty="0"/>
              <a:t>.</a:t>
            </a:r>
            <a:endParaRPr lang="en-US" sz="1000" dirty="0">
              <a:solidFill>
                <a:prstClr val="black"/>
              </a:solidFill>
              <a:cs typeface="Calibri"/>
            </a:endParaRPr>
          </a:p>
          <a:p>
            <a:pPr marL="248920" marR="69850" indent="-171450"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prstClr val="black"/>
                </a:solidFill>
                <a:cs typeface="Calibri"/>
              </a:rPr>
              <a:t>Birth parents who would like to start PPL during the disability period (disability period is 6 weeks for vaginal birth and 8 weeks for c-section deliveries) will be advised that they waive </a:t>
            </a:r>
            <a:r>
              <a:rPr lang="en-US" sz="1000" dirty="0"/>
              <a:t>the remainder of their disability period and any disability benefits they may have been entitled to</a:t>
            </a:r>
            <a:r>
              <a:rPr lang="en-US" sz="1000" dirty="0">
                <a:solidFill>
                  <a:prstClr val="black"/>
                </a:solidFill>
                <a:cs typeface="Calibri"/>
              </a:rPr>
              <a:t>. </a:t>
            </a:r>
          </a:p>
          <a:p>
            <a:pPr marL="248920" marR="69850" indent="-171450"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prstClr val="black"/>
                </a:solidFill>
                <a:cs typeface="Calibri"/>
              </a:rPr>
              <a:t>Continuous vs. Intermittent PPL (IPPL)- IPPL has to be taken in full day increments</a:t>
            </a:r>
          </a:p>
          <a:p>
            <a:pPr marL="248920" marR="69850" indent="-171450"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prstClr val="black"/>
                </a:solidFill>
                <a:cs typeface="Calibri"/>
              </a:rPr>
              <a:t>For IPPL- Exact dates must be provided and MUST be recorded on timekeeping record (any updates or changes in dates MUST be emailed  by employee to</a:t>
            </a:r>
            <a:r>
              <a:rPr lang="en-US" sz="1000" dirty="0"/>
              <a:t> </a:t>
            </a:r>
            <a:r>
              <a:rPr lang="en-US" sz="1000" dirty="0">
                <a:hlinkClick r:id="rId2"/>
              </a:rPr>
              <a:t>PPLHRSS@nychhc.org</a:t>
            </a:r>
            <a:r>
              <a:rPr lang="en-US" sz="1000" dirty="0">
                <a:solidFill>
                  <a:prstClr val="black"/>
                </a:solidFill>
                <a:cs typeface="Calibri"/>
              </a:rPr>
              <a:t>)</a:t>
            </a:r>
          </a:p>
          <a:p>
            <a:pPr marL="248920" marR="69850" indent="-171450"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prstClr val="black"/>
                </a:solidFill>
                <a:cs typeface="Calibri"/>
              </a:rPr>
              <a:t>Electing to use IPPL would cause a break in Child Care Leave (CCL) and will result in you forfeiting any remaining CCL you may have been entitled to for the same qualifying birth event.</a:t>
            </a:r>
          </a:p>
          <a:p>
            <a:pPr marL="248920" marR="69850" indent="-171450"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n-US" sz="1000" dirty="0"/>
              <a:t>If employee is on FMLA, we must address bonding period concurrency and advise of potential PPL/PFL overlap</a:t>
            </a:r>
          </a:p>
          <a:p>
            <a:pPr marL="248920" marR="69850" indent="-171450">
              <a:spcBef>
                <a:spcPts val="100"/>
              </a:spcBef>
              <a:buFont typeface="Arial" panose="020B0604020202020204" pitchFamily="34" charset="0"/>
              <a:buChar char="•"/>
            </a:pPr>
            <a:endParaRPr lang="en-US" sz="1000" dirty="0">
              <a:solidFill>
                <a:prstClr val="black"/>
              </a:solidFill>
              <a:cs typeface="Calibri"/>
            </a:endParaRPr>
          </a:p>
        </p:txBody>
      </p: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108AF610-4088-4F80-BDFA-BC4621EBB4AE}"/>
              </a:ext>
            </a:extLst>
          </p:cNvPr>
          <p:cNvCxnSpPr>
            <a:cxnSpLocks/>
            <a:endCxn id="7" idx="1"/>
          </p:cNvCxnSpPr>
          <p:nvPr/>
        </p:nvCxnSpPr>
        <p:spPr>
          <a:xfrm>
            <a:off x="2767893" y="2281193"/>
            <a:ext cx="31008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>
            <a:extLst>
              <a:ext uri="{FF2B5EF4-FFF2-40B4-BE49-F238E27FC236}">
                <a16:creationId xmlns:a16="http://schemas.microsoft.com/office/drawing/2014/main" id="{B1967AC0-EA58-4C40-97CE-6B09C2834D75}"/>
              </a:ext>
            </a:extLst>
          </p:cNvPr>
          <p:cNvCxnSpPr>
            <a:cxnSpLocks/>
            <a:stCxn id="7" idx="3"/>
            <a:endCxn id="45" idx="1"/>
          </p:cNvCxnSpPr>
          <p:nvPr/>
        </p:nvCxnSpPr>
        <p:spPr>
          <a:xfrm>
            <a:off x="5099728" y="2281193"/>
            <a:ext cx="248548" cy="17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>
            <a:extLst>
              <a:ext uri="{FF2B5EF4-FFF2-40B4-BE49-F238E27FC236}">
                <a16:creationId xmlns:a16="http://schemas.microsoft.com/office/drawing/2014/main" id="{67869840-7C52-47E4-93C2-17898A613B2C}"/>
              </a:ext>
            </a:extLst>
          </p:cNvPr>
          <p:cNvCxnSpPr>
            <a:cxnSpLocks/>
          </p:cNvCxnSpPr>
          <p:nvPr/>
        </p:nvCxnSpPr>
        <p:spPr>
          <a:xfrm>
            <a:off x="9715747" y="3984808"/>
            <a:ext cx="0" cy="2845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>
            <a:extLst>
              <a:ext uri="{FF2B5EF4-FFF2-40B4-BE49-F238E27FC236}">
                <a16:creationId xmlns:a16="http://schemas.microsoft.com/office/drawing/2014/main" id="{E61D570F-8539-4399-9F6C-D89B09F31BD7}"/>
              </a:ext>
            </a:extLst>
          </p:cNvPr>
          <p:cNvCxnSpPr>
            <a:cxnSpLocks/>
            <a:stCxn id="45" idx="3"/>
            <a:endCxn id="18" idx="3"/>
          </p:cNvCxnSpPr>
          <p:nvPr/>
        </p:nvCxnSpPr>
        <p:spPr>
          <a:xfrm flipV="1">
            <a:off x="7370014" y="2281193"/>
            <a:ext cx="419377" cy="17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>
            <a:extLst>
              <a:ext uri="{FF2B5EF4-FFF2-40B4-BE49-F238E27FC236}">
                <a16:creationId xmlns:a16="http://schemas.microsoft.com/office/drawing/2014/main" id="{6312252A-6C74-4354-8BE8-748881496EDB}"/>
              </a:ext>
            </a:extLst>
          </p:cNvPr>
          <p:cNvCxnSpPr>
            <a:cxnSpLocks/>
          </p:cNvCxnSpPr>
          <p:nvPr/>
        </p:nvCxnSpPr>
        <p:spPr>
          <a:xfrm>
            <a:off x="9701847" y="2788555"/>
            <a:ext cx="4175" cy="2810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9017B19B-24BB-4E97-A570-C581A21D96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0B259-744B-4619-BECF-0280C0AD03AE}" type="datetime1">
              <a:rPr lang="en-US" smtClean="0"/>
              <a:t>6/30/2026</a:t>
            </a:fld>
            <a:endParaRPr lang="en-US" dirty="0"/>
          </a:p>
        </p:txBody>
      </p: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2F7FF87A-C4C0-4C9E-8D7C-E309722FF0DE}"/>
              </a:ext>
            </a:extLst>
          </p:cNvPr>
          <p:cNvCxnSpPr>
            <a:cxnSpLocks/>
            <a:endCxn id="65" idx="0"/>
          </p:cNvCxnSpPr>
          <p:nvPr/>
        </p:nvCxnSpPr>
        <p:spPr>
          <a:xfrm flipH="1">
            <a:off x="8215994" y="5087868"/>
            <a:ext cx="1422958" cy="4650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1">
            <a:extLst>
              <a:ext uri="{FF2B5EF4-FFF2-40B4-BE49-F238E27FC236}">
                <a16:creationId xmlns:a16="http://schemas.microsoft.com/office/drawing/2014/main" id="{4125CACB-CAA8-4F0A-A610-BA063F02B1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77982" y="3213193"/>
            <a:ext cx="2021746" cy="596718"/>
          </a:xfrm>
          <a:prstGeom prst="rect">
            <a:avLst/>
          </a:prstGeom>
          <a:gradFill rotWithShape="1">
            <a:gsLst>
              <a:gs pos="0">
                <a:srgbClr val="B1CBE9"/>
              </a:gs>
              <a:gs pos="50000">
                <a:srgbClr val="A3C1E5"/>
              </a:gs>
              <a:gs pos="100000">
                <a:srgbClr val="92B9E4"/>
              </a:gs>
            </a:gsLst>
            <a:lin ang="5400000"/>
          </a:gradFill>
          <a:ln w="6350">
            <a:solidFill>
              <a:srgbClr val="5B9BD5"/>
            </a:solidFill>
            <a:prstDash val="lgDash"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i="1" dirty="0"/>
              <a:t>At no point can an employee  be paid from two sources  during overlapping bonding period </a:t>
            </a:r>
          </a:p>
        </p:txBody>
      </p:sp>
    </p:spTree>
    <p:extLst>
      <p:ext uri="{BB962C8B-B14F-4D97-AF65-F5344CB8AC3E}">
        <p14:creationId xmlns:p14="http://schemas.microsoft.com/office/powerpoint/2010/main" val="3405010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13cc90e-113b-4a7d-826c-0f53443d4f48" xsi:nil="true"/>
    <lcf76f155ced4ddcb4097134ff3c332f xmlns="9768a45b-a34e-418c-b8d4-da247094a620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DBCD853FEA33244922C62C6E0F15D2B" ma:contentTypeVersion="11" ma:contentTypeDescription="Create a new document." ma:contentTypeScope="" ma:versionID="3729efae5f32f54f208607fa8dcb08ca">
  <xsd:schema xmlns:xsd="http://www.w3.org/2001/XMLSchema" xmlns:xs="http://www.w3.org/2001/XMLSchema" xmlns:p="http://schemas.microsoft.com/office/2006/metadata/properties" xmlns:ns2="9768a45b-a34e-418c-b8d4-da247094a620" xmlns:ns3="113cc90e-113b-4a7d-826c-0f53443d4f48" targetNamespace="http://schemas.microsoft.com/office/2006/metadata/properties" ma:root="true" ma:fieldsID="33c18c617acc1dbb786f92b649cec72a" ns2:_="" ns3:_="">
    <xsd:import namespace="9768a45b-a34e-418c-b8d4-da247094a620"/>
    <xsd:import namespace="113cc90e-113b-4a7d-826c-0f53443d4f4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68a45b-a34e-418c-b8d4-da247094a62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84d8e4a4-6589-4262-ab68-fffcb940b18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3cc90e-113b-4a7d-826c-0f53443d4f48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eee48f91-e26a-492f-9794-9d8d3eca479f}" ma:internalName="TaxCatchAll" ma:showField="CatchAllData" ma:web="113cc90e-113b-4a7d-826c-0f53443d4f4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C3A2475-1A29-436F-AEB3-25A0198C84CE}">
  <ds:schemaRefs>
    <ds:schemaRef ds:uri="http://schemas.microsoft.com/office/2006/metadata/properties"/>
    <ds:schemaRef ds:uri="http://schemas.microsoft.com/office/infopath/2007/PartnerControls"/>
    <ds:schemaRef ds:uri="113cc90e-113b-4a7d-826c-0f53443d4f48"/>
    <ds:schemaRef ds:uri="9768a45b-a34e-418c-b8d4-da247094a620"/>
  </ds:schemaRefs>
</ds:datastoreItem>
</file>

<file path=customXml/itemProps2.xml><?xml version="1.0" encoding="utf-8"?>
<ds:datastoreItem xmlns:ds="http://schemas.openxmlformats.org/officeDocument/2006/customXml" ds:itemID="{7A0CF3DB-51F9-4BF8-9C65-0E7C8BB3504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B695985-C7EA-44C5-B081-1A66E2761FA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768a45b-a34e-418c-b8d4-da247094a620"/>
    <ds:schemaRef ds:uri="113cc90e-113b-4a7d-826c-0f53443d4f4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536</Words>
  <Application>Microsoft Office PowerPoint</Application>
  <PresentationFormat>Widescreen</PresentationFormat>
  <Paragraphs>23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Paul, Karen</dc:creator>
  <cp:lastModifiedBy>Paul, Karen</cp:lastModifiedBy>
  <cp:revision>2</cp:revision>
  <dcterms:created xsi:type="dcterms:W3CDTF">2024-04-01T16:33:22Z</dcterms:created>
  <dcterms:modified xsi:type="dcterms:W3CDTF">2026-06-30T21:47:14Z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0x0101009DBCD853FEA33244922C62C6E0F15D2B</vt:lpwstr>
  </property>
</Properties>
</file>